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5" r:id="rId2"/>
    <p:sldId id="256" r:id="rId3"/>
    <p:sldId id="340" r:id="rId4"/>
    <p:sldId id="338" r:id="rId5"/>
    <p:sldId id="259" r:id="rId6"/>
    <p:sldId id="261" r:id="rId7"/>
    <p:sldId id="341" r:id="rId8"/>
    <p:sldId id="342" r:id="rId9"/>
    <p:sldId id="268" r:id="rId10"/>
    <p:sldId id="384" r:id="rId11"/>
    <p:sldId id="368" r:id="rId12"/>
    <p:sldId id="369" r:id="rId13"/>
    <p:sldId id="387" r:id="rId14"/>
    <p:sldId id="361" r:id="rId15"/>
    <p:sldId id="363" r:id="rId16"/>
    <p:sldId id="385" r:id="rId17"/>
    <p:sldId id="366" r:id="rId18"/>
    <p:sldId id="365" r:id="rId19"/>
    <p:sldId id="370" r:id="rId20"/>
    <p:sldId id="348" r:id="rId21"/>
    <p:sldId id="397" r:id="rId22"/>
    <p:sldId id="349" r:id="rId23"/>
    <p:sldId id="386" r:id="rId24"/>
    <p:sldId id="360" r:id="rId25"/>
    <p:sldId id="390" r:id="rId26"/>
    <p:sldId id="388" r:id="rId27"/>
    <p:sldId id="392" r:id="rId28"/>
    <p:sldId id="393" r:id="rId29"/>
    <p:sldId id="394" r:id="rId30"/>
    <p:sldId id="395" r:id="rId31"/>
    <p:sldId id="396" r:id="rId32"/>
    <p:sldId id="391" r:id="rId33"/>
    <p:sldId id="383" r:id="rId34"/>
    <p:sldId id="269" r:id="rId35"/>
  </p:sldIdLst>
  <p:sldSz cx="9144000" cy="6858000" type="screen4x3"/>
  <p:notesSz cx="6669088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Ugrina" initials="AU" lastIdx="11" clrIdx="0">
    <p:extLst>
      <p:ext uri="{19B8F6BF-5375-455C-9EA6-DF929625EA0E}">
        <p15:presenceInfo xmlns:p15="http://schemas.microsoft.com/office/powerpoint/2012/main" userId="S-1-5-21-1936105894-1765170997-2341359640-1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CBE"/>
    <a:srgbClr val="5C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8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9916B-022D-4361-95C7-4EF6C35FBB1C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C8CA-83D0-409C-B46D-52EDECFDF7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1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E9CF9-6BFF-4424-9D7F-EFB66B32B3B6}" type="datetimeFigureOut">
              <a:rPr lang="hr-HR" smtClean="0"/>
              <a:t>11.3.2021.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E1D3F-7205-4B12-B8AA-32DECB2BC13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77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3233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739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65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43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2351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75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90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36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19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17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19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488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31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161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33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1684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24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81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000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47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98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776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427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6482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>
                <a:solidFill>
                  <a:prstClr val="black"/>
                </a:solidFill>
              </a:rPr>
              <a:pPr/>
              <a:t>33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894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534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994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014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066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058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02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E1D3F-7205-4B12-B8AA-32DECB2BC13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698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3AD6-3EBB-4214-9458-C6A43DCCEFF1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2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05DB-B228-45CC-A281-846B6C4EBB5F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25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2F4F-4EAA-4D20-982C-AA9CAD1F43F8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5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ni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-2648445" y="349812"/>
            <a:ext cx="5296887" cy="10916138"/>
            <a:chOff x="-3531260" y="349812"/>
            <a:chExt cx="7062516" cy="10916138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511538" y="349812"/>
              <a:ext cx="6858000" cy="6858000"/>
            </a:xfrm>
            <a:prstGeom prst="rect">
              <a:avLst/>
            </a:prstGeom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43125">
              <a:off x="-3531260" y="4203434"/>
              <a:ext cx="7062516" cy="7062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732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7BD3-22E0-42B3-B2DD-21E2A5C617DC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16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5639-B55D-4033-A2B1-3041EBBB2C4E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001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329C-43EC-48DC-B195-73C1D2292817}" type="datetime1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46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A67A-C82C-4421-AF83-B91227BB3CDE}" type="datetime1">
              <a:rPr lang="hr-HR" smtClean="0"/>
              <a:t>11.3.2021.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48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93-D380-4F6D-911F-3C98EBB577CC}" type="datetime1">
              <a:rPr lang="hr-HR" smtClean="0"/>
              <a:t>11.3.2021.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35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7156-2AE8-426A-808D-BE0789CE55DB}" type="datetime1">
              <a:rPr lang="hr-HR" smtClean="0"/>
              <a:t>11.3.2021.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51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404E-6BD4-44BC-B403-0E2E72CDA7FC}" type="datetime1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67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64EC-5F53-4C00-8CEE-1FE991C3923A}" type="datetime1">
              <a:rPr lang="hr-HR" smtClean="0"/>
              <a:t>11.3.2021.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559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3D48C-6295-427C-A8D3-6295E71A6176}" type="datetime1">
              <a:rPr lang="hr-HR" smtClean="0"/>
              <a:t>11.3.2021.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04ED-574E-4D7C-854E-7FA4757C57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druge.gov.hr/vijesti/odrzane-konzultacije-o-natjecajima-za-ocd-u-okviru-europskog-socijalnog-fonda/2853" TargetMode="External"/><Relationship Id="rId5" Type="http://schemas.openxmlformats.org/officeDocument/2006/relationships/hyperlink" Target="https://udruge.gov.hr/vijesti/izvjesce-o-savjetovanju-o-prioritetima-financiranja-iz-strukturnih-fondova-u-programskom-razdoblju-2014-2020-za-sektor-civilnog-drustva/2369" TargetMode="External"/><Relationship Id="rId4" Type="http://schemas.openxmlformats.org/officeDocument/2006/relationships/hyperlink" Target="https://udruge.gov.hr/vijesti/izabrani-predstavnici-organizacija-civilnoga-drustva-u-tematske-radne-skupine-za-pripremu-programskih-dokumenata-za-strukturne-i-kohezijski-fond/196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druge.gov.hr/vijesti/poziv-na-predlaganje-kandidata-za-predstavnike-organizacija-civilnoga-drustva-za-clanove-i-zamjene-clanova-radnih-skupina-za-izradu-programskih-dokumenata-za-financijsko-razdoblje-2021-2027/523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hyperlink" Target="https://strukturnifondovi.hr/natjecaji/jacanje-kapaciteta-organizacija-civilnoga-drustva-za-popularizaciju-stem-a/" TargetMode="Externa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5" Type="http://schemas.openxmlformats.org/officeDocument/2006/relationships/hyperlink" Target="https://strukturnifondovi.hr/natjecaji/jacanje-kapaciteta-ocd-a-za-odgovaranje-na-potrebe-lokalne-zajednice/" TargetMode="Externa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hyperlink" Target="https://strukturnifondovi.hr/natjecaji/jacanje-kapaciteta-ocd-a-za-odgovaranje-na-potrebe-lokalne-zajednice/" TargetMode="External"/><Relationship Id="rId4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jp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f.hr/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strukturnifondovi.h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druge.vlada.hr/" TargetMode="External"/><Relationship Id="rId5" Type="http://schemas.openxmlformats.org/officeDocument/2006/relationships/hyperlink" Target="mailto:iva.rasic@udruge.vlada.hr" TargetMode="External"/><Relationship Id="rId4" Type="http://schemas.openxmlformats.org/officeDocument/2006/relationships/hyperlink" Target="mailto:stela.fiser@udruge.vlada.hr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portal/screen/home" TargetMode="External"/><Relationship Id="rId2" Type="http://schemas.openxmlformats.org/officeDocument/2006/relationships/hyperlink" Target="https://www.eacea.ec.europa.eu/index_e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g"/><Relationship Id="rId7" Type="http://schemas.openxmlformats.org/officeDocument/2006/relationships/hyperlink" Target="mailto:europazagradane@udruge.vlada.hr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opazagradane.h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financiranje@udruge.vlada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952327"/>
          </a:xfrm>
        </p:spPr>
        <p:txBody>
          <a:bodyPr>
            <a:normAutofit/>
          </a:bodyPr>
          <a:lstStyle/>
          <a:p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Planirani ESF natječaji iz djelokruga Ureda za udruge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20280"/>
          </a:xfrm>
        </p:spPr>
        <p:txBody>
          <a:bodyPr>
            <a:normAutofit fontScale="92500" lnSpcReduction="20000"/>
          </a:bodyPr>
          <a:lstStyle/>
          <a:p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Info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dani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o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natječajima</a:t>
            </a:r>
            <a:r>
              <a:rPr lang="hr-HR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za</a:t>
            </a:r>
            <a:r>
              <a:rPr lang="en-US" altLang="sr-Latn-R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dodjelu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financijskih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sredstava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projektima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programima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organizacija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civilnoga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društva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javnih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dirty="0" err="1">
                <a:solidFill>
                  <a:schemeClr val="bg1"/>
                </a:solidFill>
                <a:latin typeface="Calibri" pitchFamily="34" charset="0"/>
              </a:rPr>
              <a:t>izvora</a:t>
            </a:r>
            <a:r>
              <a:rPr lang="en-US" altLang="sr-Latn-RS" dirty="0">
                <a:solidFill>
                  <a:schemeClr val="bg1"/>
                </a:solidFill>
                <a:latin typeface="Calibri" pitchFamily="34" charset="0"/>
              </a:rPr>
              <a:t> u 2021. </a:t>
            </a:r>
            <a:r>
              <a:rPr lang="en-US" altLang="sr-Latn-RS" dirty="0" err="1" smtClean="0">
                <a:solidFill>
                  <a:schemeClr val="bg1"/>
                </a:solidFill>
                <a:latin typeface="Calibri" pitchFamily="34" charset="0"/>
              </a:rPr>
              <a:t>godini</a:t>
            </a:r>
            <a:endParaRPr lang="hr-HR" altLang="sr-Latn-RS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hr-HR" altLang="sr-Latn-RS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  <a:p>
            <a:r>
              <a:rPr lang="hr-HR" altLang="sr-Latn-RS" sz="28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Zagreb</a:t>
            </a:r>
            <a:r>
              <a:rPr lang="hr-HR" altLang="sr-Latn-RS" sz="280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, 12</a:t>
            </a:r>
            <a:r>
              <a:rPr lang="hr-HR" altLang="sr-Latn-RS" sz="28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. ožujka 2021.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932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772400" cy="2952327"/>
          </a:xfrm>
        </p:spPr>
        <p:txBody>
          <a:bodyPr>
            <a:normAutofit/>
          </a:bodyPr>
          <a:lstStyle/>
          <a:p>
            <a:r>
              <a:rPr lang="pl-PL" altLang="sr-Latn-RS" b="1" dirty="0">
                <a:solidFill>
                  <a:schemeClr val="bg1"/>
                </a:solidFill>
                <a:latin typeface="Calibri" pitchFamily="34" charset="0"/>
              </a:rPr>
              <a:t>Komunikacijska podrška društveno korisnim programima </a:t>
            </a:r>
            <a:r>
              <a:rPr lang="pl-PL" altLang="sr-Latn-RS" b="1" dirty="0" smtClean="0">
                <a:solidFill>
                  <a:schemeClr val="bg1"/>
                </a:solidFill>
                <a:latin typeface="Calibri" pitchFamily="34" charset="0"/>
              </a:rPr>
              <a:t>udruga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  <a:t>____________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programima udruga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840"/>
            <a:ext cx="8229600" cy="500141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Objava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ožujak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 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6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30.0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promovirati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aktivnosti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koje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provode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udruge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kao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odgovor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potrebe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zajednice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kriznim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situacijama</a:t>
            </a: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 i Hrvatska udruga za odnose s javnošću (HUOJ), u suradnji s agencijama za odnose s javnošću dodijelit će dvjema udrugama financijsku podršku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stručnu komunikacijsku podršku savjetnika mentora za odnose s javnošću u osmišljavanju i provedbi medijskih i komunikacijskih planova za promociju društveno korisnih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aktivnosti.</a:t>
            </a:r>
          </a:p>
          <a:p>
            <a:pPr marL="0" lvl="0" indent="0" algn="just">
              <a:buNone/>
            </a:pP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korisnici: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udruga koja promovira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svoje aktivnosti u okviru Dana otvorenih vrata udruga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(obavezna prijava putem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aplikacije </a:t>
            </a:r>
            <a:r>
              <a:rPr lang="hr-HR" sz="1800" i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UdrugeInfo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).</a:t>
            </a: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7476" r="47638"/>
          <a:stretch/>
        </p:blipFill>
        <p:spPr>
          <a:xfrm>
            <a:off x="4572000" y="6107143"/>
            <a:ext cx="4104456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50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08254"/>
            <a:ext cx="8229600" cy="578909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Udruge će provoditi aktivnosti koje pridonose povećanju vidljivosti djelovanja udruga i izgradnji pozitivne percepcije udruga u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javnosti: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kapaciteta udruge za komunikaciju s javnošću;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promocija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aktivnosti na društvenim mrežama;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 emitiranje video i radijskih spotova;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javna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prezentacija aktivnosti usmjerenih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odgovaranju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krizne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situacije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 distribucija promotivnih materijala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Kriteriji za dodjelu nagrade: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doprinos aktivnosti općem dobru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odgovor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kriznu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situaciju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inovativnost planiranih aktivnosti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izvedivost i zaokruženost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predložen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ideje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hr-HR" sz="2000" dirty="0">
                <a:solidFill>
                  <a:schemeClr val="accent1">
                    <a:lumMod val="75000"/>
                  </a:schemeClr>
                </a:solidFill>
              </a:rPr>
              <a:t>održivost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projekta</a:t>
            </a:r>
            <a:endParaRPr lang="hr-H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Komunikacijska podrška društveno korisnim programima udruga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/>
          <a:srcRect l="7476" r="47638"/>
          <a:stretch/>
        </p:blipFill>
        <p:spPr>
          <a:xfrm>
            <a:off x="4572000" y="6107143"/>
            <a:ext cx="4104456" cy="64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88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952327"/>
          </a:xfrm>
        </p:spPr>
        <p:txBody>
          <a:bodyPr>
            <a:normAutofit/>
          </a:bodyPr>
          <a:lstStyle/>
          <a:p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Pregled ESF natječaja Ureda za udruge planiranih u 2021</a:t>
            </a:r>
            <a:r>
              <a:rPr lang="en-US" altLang="sr-Latn-RS" b="1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altLang="sr-Latn-RS" b="1" dirty="0" smtClean="0">
                <a:solidFill>
                  <a:schemeClr val="bg1"/>
                </a:solidFill>
                <a:latin typeface="Calibri" pitchFamily="34" charset="0"/>
              </a:rPr>
              <a:t> godini</a:t>
            </a: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0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Posredničko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tijelo razine 1 za Prioritetnu os “4. DOBRO UPRAVLJANJE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”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okviru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programskog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razdoblja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2014.-2020.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Investicijski prioritet 11ii “Izgradnja kapaciteta za sve dionike koji osiguravaju obrazovanje, cjeloživotno obrazovanje, osposobljavanje te zapošljavanje i socijalne politike, uključujući uz pomoć sektorskih i teritorijalnih paktova radi omogućavanja reformi na nacionalnoj, regionalnoj i lokalnoj razini”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cilj 11ii1 “Razvoj kapaciteta organizacija civilnog društva, osobito udruga i socijalnih partnera, te jačanje civilnog i socijalnog dijaloga radi boljeg upravljanja”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3598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sastavljen popis ključnih projekata za razdoblje 2014.-2020. na temelju rasprava sa Savjetom za razvoj civilnoga društva, rada Tematskih radnih skupina za pripremu programskih dokumenata za strukturne i Kohezijski fond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udruge.gov.hr/vijesti/izabrani-predstavnici-organizacija-civilnoga-drustva-u-tematske-radne-skupine-za-pripremu-programskih-dokumenata-za-strukturne-i-kohezijski-fond/1967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en-US" sz="24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savjetovanja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 zainteresiranom javnošću i iskustava iz ranijih programskih razdoblja; 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javnog savjetovanja o prioritetima financiranja iz strukturnih fondova u programskom razdoblju 2014.-2020. koje je Ured proveo od 23. listopada do 6. studenoga 2013., pri čemu je u savjetovanju sudjelovala ukupno 21 organizacija s 299 komentara i prijedloga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5"/>
              </a:rPr>
              <a:t>udruge.gov.hr/vijesti/izvjesce-o-savjetovanju-o-prioritetima-financiranja-iz-strukturnih-fondova-u-programskom-razdoblju-2014-2020-za-sektor-civilnog-drustva/2369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);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27 ključnih projekata u vrijednosti od 80.000.000,00 EUR</a:t>
            </a:r>
          </a:p>
          <a:p>
            <a:pPr algn="just"/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dodatnih konzultacija održanih 23. travnja 2015. godine o natječajima planiranim za raspisivanje u 2015. godini (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https://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6"/>
              </a:rPr>
              <a:t>udruge.gov.hr/vijesti/odrzane-konzultacije-o-natjecajima-za-ocd-u-okviru-europskog-socijalnog-fonda/2853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 </a:t>
            </a:r>
            <a:endParaRPr lang="hr-HR" sz="24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provedena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eSavjetovanja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neke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od 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sad 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raspisan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ih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</a:t>
            </a:r>
            <a:r>
              <a:rPr lang="hr-HR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oziv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dodjelu bespovratnih sredstava</a:t>
            </a: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hr-HR" sz="32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Ured za udruge Vlade Republike Hrvatske</a:t>
            </a:r>
          </a:p>
        </p:txBody>
      </p:sp>
    </p:spTree>
    <p:extLst>
      <p:ext uri="{BB962C8B-B14F-4D97-AF65-F5344CB8AC3E}">
        <p14:creationId xmlns:p14="http://schemas.microsoft.com/office/powerpoint/2010/main" val="29729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raspisan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Poziv </a:t>
            </a:r>
            <a:r>
              <a:rPr lang="hr-HR" sz="24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na predlaganje kandidata za predstavnike organizacija civilnoga društva za članove i zamjene članova Radnih skupina za izradu programskih dokumenata za financijsko razdoblje 2021. – 2027</a:t>
            </a:r>
            <a:r>
              <a:rPr lang="hr-HR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  <a:hlinkClick r:id="rId4"/>
              </a:rPr>
              <a:t>.</a:t>
            </a:r>
            <a:endParaRPr lang="en-US" sz="24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algn="just"/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sudjelovanje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predstavnika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OCD-a </a:t>
            </a:r>
            <a:r>
              <a:rPr lang="en-US" sz="24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očekuje</a:t>
            </a:r>
            <a:r>
              <a:rPr lang="en-US" sz="24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se u: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Radna</a:t>
            </a:r>
            <a:r>
              <a:rPr lang="en-US" sz="20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Pametna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Hrvatska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Radna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Zelena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Hrvatska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Radna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Povezana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Hrvatska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Radna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Solidarna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Hrvatska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i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Radna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integrirani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20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teritorijalni</a:t>
            </a:r>
            <a:r>
              <a:rPr lang="en-US" sz="20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razvoj.</a:t>
            </a:r>
          </a:p>
          <a:p>
            <a:pPr algn="just"/>
            <a:endParaRPr lang="hr-HR" b="1" dirty="0"/>
          </a:p>
        </p:txBody>
      </p:sp>
      <p:sp>
        <p:nvSpPr>
          <p:cNvPr id="5" name="Rectangle 4"/>
          <p:cNvSpPr/>
          <p:nvPr/>
        </p:nvSpPr>
        <p:spPr>
          <a:xfrm>
            <a:off x="683568" y="525225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Izrada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programskih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dokumenata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</a:t>
            </a: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financijsko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32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razdoblje</a:t>
            </a:r>
            <a:r>
              <a:rPr lang="en-US" sz="32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2021. – 2027. </a:t>
            </a:r>
            <a:endParaRPr lang="hr-HR" sz="32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  <a:hlinkClick r:id="rId5"/>
              </a:rPr>
              <a:t>Jačanje kapaciteta organizacija civilnoga društva za popularizaciju STEM-a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hr-HR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ljen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1.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srpnja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trenutno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obustavi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do 31.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svibnja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2021. (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krajnji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rok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30.6.)</a:t>
            </a:r>
            <a:endParaRPr lang="hr-HR" sz="1800" b="1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150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en-US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3.0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jačanje kapaciteta organizacija civilnoga društva za aktivno uključivanje djece i mladih te opće populacije u popularizaciju STEM-a</a:t>
            </a: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kapacitete organizacija civilnoga društva za provedbu programa u području popularizacije STEM-a.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suradnju organizacija civilnoga društva i odgojno-obrazovnih i visoko-obrazovnih institucija u području popularizacije STEM-a.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Povećati broj aktivnosti s ciljem popularizacije STEM-a u općoj populaciji, s naglaskom na djeci i mladima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prijavitelji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 i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zaklade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uz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obavezno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partnerstvo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s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najmanje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jednom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znanstvenom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institucijom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/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organizacijom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STEM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područja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partneri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udruge, zaklada,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pravne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osobe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vjerskih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zajednica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umjetničke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organizacije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;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javne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ustavnove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;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regionane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i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razvojne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agencije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;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jedinice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i područne (regionalne)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samouprave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hr-H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83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Organizacija i provedba aktivnosti jačanja kapaciteta organizacija civilnoga društva za</a:t>
            </a:r>
          </a:p>
          <a:p>
            <a:pPr marL="0" indent="0">
              <a:buNone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provedbu programa popularizacije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STEM-a</a:t>
            </a:r>
            <a:endParaRPr lang="en-US" sz="18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(nacionalni i inozemni seminari, predavanja, programi i edukacije) jačanja „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soft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“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vještina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vještina poučavanja (trening za trenere);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studijski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posjeti (nacionalnim i inozemnim) organizacijama koje se bave inovativnim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metodama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prezentacije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približavanja STEM-a krajnjim korisnicima;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sajmovi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konferencije (nacionalne i inozemne) vezane uz nove metode učenja i prezentiranja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STEM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područja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Aktivnosti organizacije trajnih postava inovativnih, interaktivnih sadržaja sa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svrhom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popularizacije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STEM-a i provedbe pilot grupa za krajnje korisnike: djecu i mlade te opću populaciju </a:t>
            </a:r>
            <a:endParaRPr lang="en-US" sz="18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aktivnosti pripreme inovativnih, interaktivnih sadržaja u svrhu popularizacije STEM-a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među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djecom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mladima te općoj populaciji;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organizacije i postavljanja sadržaja kao trajnog postava prostora;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mentorstva partnerskih institucija za djelatnike OCD-ova radi boljeg upravljanja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prezentiranja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sadržaja djeci i mladima te općoj populaciji;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provedba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prezentacije novih sadržaja za pilot grupe krajnjih korisnika: djece i mladih te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opće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populacije.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popularizaciju STEM 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33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83671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provedba (višednevnih) lokalnih radionica sa svrhom popularizacije STEM-a 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Radionice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kojima se za djecu/mlade/opću populaciju obrađuju načini dolaska do otkrića i rezultata u STEM-u 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Radionice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koje obrađuju pojedine teme iz STEM-a za djecu/mlade/opću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populaciju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prezentacije i približavanja STEM-a krajnjim korisnicima, pogotovo s naglaskom na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prilagodbu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života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u post -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pandemijskom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razdoblju te približavanje znanstvenog aspekta praćenja 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pandemije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uzrokovane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virusom SARS-CoV-2 i drugih kriznih stanja krajnjim korisnicima kao i edukacije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krajnjih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korisnika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: djece i mladih te opće populacije.</a:t>
            </a:r>
          </a:p>
          <a:p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Razvoj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i provedba jednodnevnih događanja na lokalnoj razini sa svrhom podizanja svijesti o važnosti STEM-a i znanstvenim postignućima iz STEM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područja</a:t>
            </a:r>
            <a:endParaRPr lang="en-US" sz="18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ktivnosti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obrade tema iz STEM područja uz praktične primjere i sudjelovanje polaznika u obradi teme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ktivnosti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promocije STEM područja uz sudjelovanje polaznika u praktičnim vježbama (pokusima)</a:t>
            </a: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aktivnosti istraživanja i analize prirodnih procesa kroz praktične primjere (pokusi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prirodi,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istraživanje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svemira i sl.);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aktivnosti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razvoja novih i inovativnih modela podučavanja STEM-a uz sudjelovanje polaznika;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prezentacije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približavanja STEM-a krajnjim korisnicima, pogotovo s naglaskom na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prilagodbu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života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u post -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pandemijskom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razdoblju te približavanje znanstvenog aspekta praćenja 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pandemije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uzrokovane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virusom SARS-CoV-2 i drugih kriznih stanja krajnjim korisnicima kao i edukacije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krajnjih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korisnika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: djece i mladih te opće populacije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Promidžba i vidljivost</a:t>
            </a:r>
            <a:endParaRPr lang="en-US" sz="1800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Upravljanje </a:t>
            </a: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projektom i administracija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organizacija civilnoga društva za popularizaciju STEM -a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11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8064896" cy="5760639"/>
          </a:xfrm>
        </p:spPr>
        <p:txBody>
          <a:bodyPr>
            <a:normAutofit/>
          </a:bodyPr>
          <a:lstStyle/>
          <a:p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NACRT </a:t>
            </a:r>
            <a:r>
              <a:rPr lang="hr-HR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PRAVILA </a:t>
            </a: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ZA SUFINANCIRANJE</a:t>
            </a:r>
            <a:r>
              <a:rPr lang="hr-HR" altLang="sr-Latn-RS" sz="4000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hr-HR" altLang="sr-Latn-RS" sz="4000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projekata organizacija civilnoga društva </a:t>
            </a:r>
            <a:r>
              <a:rPr lang="hr-HR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ugovorenih </a:t>
            </a:r>
            <a:r>
              <a:rPr lang="hr-HR" altLang="sr-Latn-RS" sz="4000" b="1" dirty="0">
                <a:solidFill>
                  <a:schemeClr val="bg1"/>
                </a:solidFill>
                <a:latin typeface="Calibri" pitchFamily="34" charset="0"/>
              </a:rPr>
              <a:t>u okviru programa EU 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en-US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inozemnih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fondova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hr-HR" altLang="sr-Latn-RS" sz="4000" b="1" smtClean="0">
                <a:solidFill>
                  <a:schemeClr val="bg1"/>
                </a:solidFill>
                <a:latin typeface="Calibri" pitchFamily="34" charset="0"/>
              </a:rPr>
              <a:t>za 2021. </a:t>
            </a:r>
            <a:r>
              <a:rPr lang="hr-HR" altLang="sr-Latn-RS" sz="4000" b="1" dirty="0" err="1" smtClean="0">
                <a:solidFill>
                  <a:schemeClr val="bg1"/>
                </a:solidFill>
                <a:latin typeface="Calibri" pitchFamily="34" charset="0"/>
              </a:rPr>
              <a:t>godin</a:t>
            </a:r>
            <a:r>
              <a:rPr lang="en-US" altLang="sr-Latn-RS" sz="4000" b="1" dirty="0" smtClean="0">
                <a:solidFill>
                  <a:schemeClr val="bg1"/>
                </a:solidFill>
                <a:latin typeface="Calibri" pitchFamily="34" charset="0"/>
              </a:rPr>
              <a:t>u</a:t>
            </a:r>
            <a:endParaRPr lang="hr-HR" sz="400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152728" cy="49560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2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  <a:hlinkClick r:id="rId5"/>
              </a:rPr>
              <a:t>Jačanje kapaciteta OCD-a za odgovaranje na potrebe lokalne zajednice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Objavljen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16.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prosinca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21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Krajnji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rok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30.6. 2021.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Trenutno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obustavi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2 od 3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financiranje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Iznos: 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120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.000.000,00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Iznos po projektu: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3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–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5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00.000,00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</a:p>
          <a:p>
            <a:pPr marL="0" lv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Opći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osigurati razvoj civilnoga društva u Republici Hrvatskoj koji osigurava ujednačen</a:t>
            </a:r>
          </a:p>
          <a:p>
            <a:pPr marL="0" lvl="0" indent="0" algn="just">
              <a:buNone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regionalni društveno – ekonomski rast i demokratski razvoj Republike Hrvatske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Specifični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ciljevi: 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kapacitete OCD-a aktivnih u lokalnim zajednicama za provedbu aktivnosti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prilagođenih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lokalnim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problemima.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Jačati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OCD-a za neposredan rad na područjima koja se financiraju kroz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Europski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socijalni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fond (zapošljavanje, obrazovanje, socijalno uključivanje, dobro upravljanje)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lokalnoj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razini.</a:t>
            </a:r>
          </a:p>
          <a:p>
            <a:pPr lvl="0" algn="just">
              <a:buFont typeface="+mj-lt"/>
              <a:buAutoNum type="arabicPeriod"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Unaprijediti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kapacitete organizacija civilnoga društva za pružanje učinkovitog odgovora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potrebe </a:t>
            </a:r>
            <a:r>
              <a:rPr lang="hr-HR" sz="1800" b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 zajednice u kriznim situacijama</a:t>
            </a: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.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lvl="0" algn="just">
              <a:buFont typeface="+mj-lt"/>
              <a:buAutoNum type="arabicPeriod"/>
            </a:pPr>
            <a:endParaRPr lang="hr-HR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>
              <a:buNone/>
            </a:pPr>
            <a:r>
              <a:rPr lang="hr-HR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Prihvatljivi korisnici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su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različiti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okviru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3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skupine</a:t>
            </a:r>
            <a:r>
              <a:rPr lang="en-US" sz="1800" b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</a:t>
            </a:r>
            <a:r>
              <a:rPr lang="en-US" sz="1800" b="1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financiranje</a:t>
            </a:r>
            <a:endParaRPr lang="en-US" sz="1800" b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9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  <a:hlinkClick r:id="rId5"/>
              </a:rPr>
              <a:t>Jačanje kapaciteta OCD-a za odgovaranje na potrebe lokalne zajednice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91646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Izdvojena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posebna</a:t>
            </a:r>
            <a:r>
              <a:rPr lang="en-US" sz="1800" b="1" u="sng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skupina</a:t>
            </a:r>
            <a:r>
              <a:rPr lang="en-US" sz="1800" b="1" u="sng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financiranje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aktivnosti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organizacija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civilnoga društva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potresima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pogođenim</a:t>
            </a:r>
            <a:r>
              <a:rPr lang="en-US" sz="1800" b="1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b="1" u="sng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područjima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osigurava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se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usmjerenost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sredstava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područja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koja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trenutku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raspisivanja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Poziva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iziskuju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posebnu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pažnju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društva za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davanje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učinkovitog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odgovora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potrebe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lokalne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zajednice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kriznim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situacijama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</a:t>
            </a:r>
          </a:p>
          <a:p>
            <a:pPr marL="0" lvl="0" indent="0" algn="just">
              <a:buNone/>
            </a:pPr>
            <a:endParaRPr lang="en-US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Izdvojena</a:t>
            </a:r>
            <a:r>
              <a:rPr lang="en-US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alokacija</a:t>
            </a:r>
            <a:r>
              <a:rPr lang="en-US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: 20.000.000,00 </a:t>
            </a:r>
            <a:r>
              <a:rPr lang="en-US" sz="1800" dirty="0" err="1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kn</a:t>
            </a: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lvl="0" indent="0" algn="just">
              <a:buNone/>
            </a:pPr>
            <a:endParaRPr lang="en-US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 trećoj skupini za financiranje prijavitelji mogu biti: </a:t>
            </a:r>
          </a:p>
          <a:p>
            <a:pPr mar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 </a:t>
            </a:r>
          </a:p>
          <a:p>
            <a:pPr algn="just"/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udruge osnovane sukladno Zakonu o udrugama (NN 74/14, 70/17 i 98/19);</a:t>
            </a:r>
          </a:p>
          <a:p>
            <a:pPr algn="just"/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zaklade osnovane sukladno Zakonu o zakladama (NN 106/18, 98/19);</a:t>
            </a:r>
          </a:p>
          <a:p>
            <a:pPr algn="just"/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pravne osobe vjerske zajednice – osnovane sukladno Zakonu o pravnom položaju vjerskih zajednica (NN 83/02, 73/13);</a:t>
            </a:r>
          </a:p>
          <a:p>
            <a:pPr mar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koje </a:t>
            </a:r>
            <a:r>
              <a:rPr lang="hr-HR" sz="1800" u="sng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provode aktivnosti </a:t>
            </a: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koje se prijavljuju u okviru Poziva na potresima pogođenim područjima.</a:t>
            </a:r>
          </a:p>
          <a:p>
            <a:pPr mar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 </a:t>
            </a:r>
          </a:p>
          <a:p>
            <a:pPr marL="0" indent="0" algn="just">
              <a:buNone/>
            </a:pPr>
            <a:r>
              <a:rPr lang="hr-HR" sz="1800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Projekt se mora provoditi u partnerstvu s jednim ili više partnera. U projektnom partnerstvu mora sudjelovati najmanje jedna udruga (bilo u ulozi prijavitelja ili u ulozi partnera) te najmanje jedna organizacija (bilo u ulozi prijavitelja ili u ulozi partnera) sa sjedištem u potresom pogođenom </a:t>
            </a:r>
            <a:r>
              <a:rPr lang="hr-HR" sz="1800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području. </a:t>
            </a:r>
            <a:endParaRPr lang="en-US" sz="1800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indent="0" algn="just">
              <a:buNone/>
            </a:pPr>
            <a:endParaRPr lang="hr-HR" sz="1800" dirty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indent="0" algn="just">
              <a:buNone/>
            </a:pPr>
            <a:r>
              <a:rPr lang="hr-HR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U okviru treće skupine za financiranje sve aktivnosti moraju se provoditi na potresima pogođenim područjima (Sisačko-moslavačkoj i/ili Karlovačkoj i/ili Zagrebačkoj županiji</a:t>
            </a:r>
            <a:r>
              <a:rPr lang="hr-HR" sz="1800" i="1" dirty="0" smtClean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).</a:t>
            </a:r>
            <a:endParaRPr lang="en-US" sz="1800" i="1" dirty="0" smtClean="0">
              <a:solidFill>
                <a:srgbClr val="4F81BD">
                  <a:lumMod val="75000"/>
                </a:srgbClr>
              </a:solidFill>
              <a:latin typeface="Calibri" pitchFamily="-107" charset="0"/>
            </a:endParaRPr>
          </a:p>
          <a:p>
            <a:pPr marL="0" indent="0" algn="just">
              <a:buNone/>
            </a:pP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Za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prijavitelje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koji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projekt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prijavljuju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u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okviru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treće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skupine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za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financiranje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,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obavezna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je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najmanje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jedna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aktivnost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označena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zvjezdicom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(*) u </a:t>
            </a:r>
            <a:r>
              <a:rPr lang="en-US" sz="1800" i="1" dirty="0" err="1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okviru</a:t>
            </a:r>
            <a:r>
              <a:rPr lang="en-US" sz="1800" i="1" dirty="0">
                <a:solidFill>
                  <a:srgbClr val="4F81BD">
                    <a:lumMod val="75000"/>
                  </a:srgbClr>
                </a:solidFill>
                <a:latin typeface="Calibri" pitchFamily="-107" charset="0"/>
              </a:rPr>
              <a:t> Elementa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94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kapaciteta lokalnih organizacija civilnoga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društva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organiziranje izobrazbe predstavnika organizacija civilnoga društva 114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području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financijskog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upravljanja115 i prikupljanja sredstava te zakonodavnog okvira za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djelovanje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organizacija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civilnoga društva;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provedba izobrazbe i drugih oblika jačanja i unaprjeđenja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kapaciteta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zaposlenika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i/ili volontera organizacija civilnoga društva za neposredan rad u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području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zapošljavanja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socijalnog uključivanja i obrazovanja, uključujući prilagodbu poslovanja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uz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primjenu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informacijsko-komunikacijskih tehnologija;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poticanje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volonterstva u lokalnoj zajednici (organiziranje volonterskih programa);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neposrednih, lokalnih inicijativa u području zapošljavanja,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socijalnog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uključivanja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obrazovanja i dobrog upravljanja;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jačanje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kapaciteta OCD-a za unapređivanje javne svijesti i aktivnosti zagovaranja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rješavanja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potreba ranjivih skupina, posebno uslijed kriznih </a:t>
            </a:r>
            <a:r>
              <a:rPr lang="hr-HR" sz="1800" dirty="0" err="1" smtClean="0">
                <a:solidFill>
                  <a:schemeClr val="accent1">
                    <a:lumMod val="75000"/>
                  </a:schemeClr>
                </a:solidFill>
              </a:rPr>
              <a:t>situacij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a*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osmišljavanje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, izrada i provedba online programa i radionica, pružanja psihološke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savjetodavne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pomoći 116 osobama koje su pretrpjele traumu, stres ili gubitak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uslijed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krizne situacije*;</a:t>
            </a:r>
            <a:endParaRPr lang="hr-HR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izrada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online i digitalnih priručnika, igara, simulacija i drugih alata za samopomoć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podršku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ranjivim skupinama*;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OCD-a za odgovaranje na potrebe lokalne zajednice</a:t>
            </a:r>
          </a:p>
        </p:txBody>
      </p:sp>
    </p:spTree>
    <p:extLst>
      <p:ext uri="{BB962C8B-B14F-4D97-AF65-F5344CB8AC3E}">
        <p14:creationId xmlns:p14="http://schemas.microsoft.com/office/powerpoint/2010/main" val="3415891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98072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accent1">
                    <a:lumMod val="75000"/>
                  </a:schemeClr>
                </a:solidFill>
              </a:rPr>
              <a:t>Aktivnosti: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kapaciteta lokalnih organizacija civilnoga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društva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nastavak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kapaciteta OCD-a i pružanje učinkovitog odgovora na potrebe lokalne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zajednice,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posebno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u kriznim situacijama (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mapiranje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 potreba i usluga lokalne zajednice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upravljanje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kriznim situacijama)*;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sudjelovanje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suradnja OCD-a s tijelima javne vlasti u razvoju strategija/planova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inovativnih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alata za upravljanje kriznim situacijama na lokalnoj razini*;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volonterskih aktivnosti te menadžment i upravljanje volonterima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te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uvođenje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inovativnih alata i mehanizama za razvoj kriznog volontiranja na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lokalnoj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razini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*;</a:t>
            </a:r>
          </a:p>
          <a:p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organiziranje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malih građanskih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akcija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kao podrška službama civilne zaštite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*.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Jačanje kapaciteta OCD-a i provedba savjetovanja udruga kao poslodavaca u kriznim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situacijama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razvoj i provedba mentorskih programa za prilagodbu OCD-a kao poslodavaca za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online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poslovanje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i organiziranje rada na daljinu (uključujući edukacije i osnaživanje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slabije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informatički 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pismenih korisnika118 za online poslovanje i uspostavljanje home </a:t>
            </a:r>
            <a:r>
              <a:rPr lang="hr-HR" sz="1800" dirty="0" err="1">
                <a:solidFill>
                  <a:schemeClr val="accent1">
                    <a:lumMod val="75000"/>
                  </a:schemeClr>
                </a:solidFill>
              </a:rPr>
              <a:t>office</a:t>
            </a: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-a</a:t>
            </a:r>
            <a:r>
              <a:rPr lang="hr-HR" sz="1800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Promidžba i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vidljivost</a:t>
            </a:r>
            <a:endParaRPr lang="en-US" sz="1800" u="sng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1800" u="sng" dirty="0">
                <a:solidFill>
                  <a:schemeClr val="accent1">
                    <a:lumMod val="75000"/>
                  </a:schemeClr>
                </a:solidFill>
              </a:rPr>
              <a:t>Upravljanje projektom i </a:t>
            </a:r>
            <a:r>
              <a:rPr lang="hr-HR" sz="1800" u="sng" dirty="0" smtClean="0">
                <a:solidFill>
                  <a:schemeClr val="accent1">
                    <a:lumMod val="75000"/>
                  </a:schemeClr>
                </a:solidFill>
              </a:rPr>
              <a:t>administracija</a:t>
            </a:r>
            <a:endParaRPr lang="hr-HR" sz="18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188640"/>
            <a:ext cx="813690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l-PL" altLang="sr-Latn-RS" sz="2000" b="1" dirty="0">
                <a:solidFill>
                  <a:srgbClr val="4F81BD">
                    <a:lumMod val="75000"/>
                  </a:srgbClr>
                </a:solidFill>
              </a:rPr>
              <a:t>Jačanje kapaciteta OCD-a za odgovaranje na potrebe lokalne zajednice</a:t>
            </a:r>
            <a:endParaRPr lang="hr-HR" altLang="sr-Latn-RS" sz="2000" b="1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05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0458" y="1059005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Za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detalja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4"/>
              </a:rPr>
              <a:t>stela.fiser@udruge.vlada.hr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5"/>
              </a:rPr>
              <a:t>iva.rasic@udruge.vlada.hr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 </a:t>
            </a:r>
          </a:p>
          <a:p>
            <a:pPr algn="ctr"/>
            <a:endParaRPr lang="hr-HR" altLang="sr-Latn-RS" sz="40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Informacije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pozivima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objavljuju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altLang="sr-Latn-RS" sz="36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altLang="sr-Latn-RS" sz="36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US" sz="3600" u="sng" dirty="0">
                <a:hlinkClick r:id="rId6"/>
              </a:rPr>
              <a:t>http://udruge.vlada.hr</a:t>
            </a:r>
            <a:r>
              <a:rPr lang="en-US" sz="3600" dirty="0"/>
              <a:t> </a:t>
            </a:r>
            <a:endParaRPr lang="hr-HR" sz="3600" dirty="0"/>
          </a:p>
          <a:p>
            <a:pPr algn="ctr"/>
            <a:r>
              <a:rPr lang="en-US" altLang="sr-Latn-RS" sz="3600" dirty="0">
                <a:solidFill>
                  <a:prstClr val="white"/>
                </a:solidFill>
                <a:hlinkClick r:id="rId7"/>
              </a:rPr>
              <a:t>https://</a:t>
            </a:r>
            <a:r>
              <a:rPr lang="en-US" altLang="sr-Latn-RS" sz="3600" dirty="0" smtClean="0">
                <a:solidFill>
                  <a:prstClr val="white"/>
                </a:solidFill>
                <a:hlinkClick r:id="rId7"/>
              </a:rPr>
              <a:t>strukturnifondovi.hr</a:t>
            </a:r>
            <a:endParaRPr lang="en-US" altLang="sr-Latn-RS" sz="36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sr-Latn-RS" sz="3600" dirty="0" smtClean="0">
                <a:solidFill>
                  <a:prstClr val="white"/>
                </a:solidFill>
                <a:hlinkClick r:id="rId8"/>
              </a:rPr>
              <a:t>www.esf.hr</a:t>
            </a:r>
            <a:r>
              <a:rPr lang="en-US" altLang="sr-Latn-RS" sz="3600" dirty="0" smtClean="0">
                <a:solidFill>
                  <a:prstClr val="white"/>
                </a:solidFill>
              </a:rPr>
              <a:t> </a:t>
            </a:r>
            <a:endParaRPr lang="en-US" altLang="sr-Latn-RS" sz="3600" dirty="0">
              <a:solidFill>
                <a:prstClr val="white"/>
              </a:solidFill>
            </a:endParaRPr>
          </a:p>
          <a:p>
            <a:pPr algn="ctr"/>
            <a:endParaRPr lang="en-GB" altLang="sr-Latn-RS" sz="44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2952327"/>
          </a:xfrm>
        </p:spPr>
        <p:txBody>
          <a:bodyPr>
            <a:normAutofit/>
          </a:bodyPr>
          <a:lstStyle/>
          <a:p>
            <a: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  <a:t>Program Građani, ravnopravnost, prava i vrijednosti 2021.-2027.</a:t>
            </a:r>
            <a:br>
              <a:rPr lang="hr-HR" altLang="sr-Latn-RS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hr-HR" altLang="sr-Latn-RS" sz="4800" dirty="0" smtClean="0">
                <a:solidFill>
                  <a:schemeClr val="bg1"/>
                </a:solidFill>
                <a:latin typeface="Calibri" pitchFamily="34" charset="0"/>
              </a:rPr>
              <a:t>________________________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2021 -2027 – Program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 Europa za građane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(E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urope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for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itizens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 + 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Prava,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ravnopravnost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i građanstvo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(R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ights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quality and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itizenship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 = Program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Građani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ravnopravnost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p</a:t>
            </a:r>
            <a:r>
              <a:rPr lang="hr-H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rava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i vrijednosti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Citizens,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Equality,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Rights </a:t>
            </a:r>
            <a:r>
              <a:rPr lang="hr-HR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and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Values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programme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1.4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mil EUR za 2021 - 2027</a:t>
            </a:r>
            <a:endParaRPr lang="hr-HR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olitički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dogovor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 Uredbi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postignut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očekuje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usvajanje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Uredbe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do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sredine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ožujka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2021</a:t>
            </a:r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en-US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će se sastojati od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4 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potprograma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hr-HR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stranda</a:t>
            </a:r>
            <a:r>
              <a:rPr lang="hr-HR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):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hr-HR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European </a:t>
            </a:r>
            <a:r>
              <a:rPr lang="hr-HR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Values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strand</a:t>
            </a:r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- bit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će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dostupan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samo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zemljama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članicama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EU</a:t>
            </a:r>
            <a:endParaRPr lang="hr-HR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+mj-lt"/>
              <a:buAutoNum type="arabicPeriod"/>
            </a:pPr>
            <a:r>
              <a:rPr lang="hr-HR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Equality</a:t>
            </a:r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strand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4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Citizens</a:t>
            </a:r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engagement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and participation 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strand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44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Daphne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hr-HR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strand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borba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protiv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svih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oblika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nasilja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hr-HR" sz="44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5789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47664" y="3486856"/>
            <a:ext cx="2874933" cy="1454312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9000" rtlCol="0" anchor="ctr"/>
          <a:lstStyle/>
          <a:p>
            <a:pPr lvl="0"/>
            <a:r>
              <a:rPr lang="en-GB" sz="1100" i="1" dirty="0">
                <a:solidFill>
                  <a:schemeClr val="tx2"/>
                </a:solidFill>
              </a:rPr>
              <a:t>promoting equality and preventing and combating inequalities and discrimination </a:t>
            </a:r>
            <a:r>
              <a:rPr lang="en-GB" sz="1100" i="1" dirty="0">
                <a:solidFill>
                  <a:schemeClr val="tx1"/>
                </a:solidFill>
              </a:rPr>
              <a:t>on grounds of sex, racial or ethnic origin, religion or belief, disability, age or sexual orientation and respecting the principle of non-discrimination on the grounds provided for in Article 21 of the Charter</a:t>
            </a:r>
          </a:p>
          <a:p>
            <a:pPr algn="ctr" defTabSz="342900"/>
            <a:endParaRPr lang="en-GB" sz="135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38803" y="2696732"/>
            <a:ext cx="0" cy="790125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38803" y="3000803"/>
            <a:ext cx="2106234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>
          <a:xfrm>
            <a:off x="4545036" y="1933970"/>
            <a:ext cx="3843388" cy="271916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000" rtlCol="0" anchor="ctr"/>
          <a:lstStyle/>
          <a:p>
            <a:pPr lvl="0"/>
            <a:r>
              <a:rPr lang="en-US" sz="1100" i="1" dirty="0">
                <a:solidFill>
                  <a:schemeClr val="tx1"/>
                </a:solidFill>
              </a:rPr>
              <a:t>supporting, advancing and implementing comprehensive policies: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(i) to promote women’s full enjoyment of rights, gender     equality, including work-life balance, women’s empowerment and gender mainstreaming;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(ii) to promote</a:t>
            </a:r>
            <a:r>
              <a:rPr lang="en-US" sz="1100" i="1" dirty="0">
                <a:solidFill>
                  <a:srgbClr val="FF0000"/>
                </a:solidFill>
              </a:rPr>
              <a:t>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non-discrimination </a:t>
            </a:r>
            <a:r>
              <a:rPr lang="en-US" sz="1100" i="1" dirty="0">
                <a:solidFill>
                  <a:schemeClr val="tx1"/>
                </a:solidFill>
              </a:rPr>
              <a:t>and its mainstreaming;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(iii) to combat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racism, xenophobia and all forms of intolerance including homophobia, biphobia, transphobia and </a:t>
            </a:r>
            <a:r>
              <a:rPr lang="en-US" sz="1100" i="1" dirty="0" err="1">
                <a:solidFill>
                  <a:schemeClr val="accent1">
                    <a:lumMod val="75000"/>
                  </a:schemeClr>
                </a:solidFill>
              </a:rPr>
              <a:t>interphobia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100" i="1" dirty="0">
                <a:solidFill>
                  <a:schemeClr val="tx1"/>
                </a:solidFill>
              </a:rPr>
              <a:t>and intolerance on the basis of gender identity, both online and offline;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(iv) to protect and promote the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rights of the child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(v) to protect and to promote the rights of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persons with </a:t>
            </a:r>
            <a:r>
              <a:rPr lang="en-US" sz="1100" i="1" dirty="0" smtClean="0">
                <a:solidFill>
                  <a:schemeClr val="accent1">
                    <a:lumMod val="75000"/>
                  </a:schemeClr>
                </a:solidFill>
              </a:rPr>
              <a:t>disabilities</a:t>
            </a:r>
            <a:endParaRPr lang="en-US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100" i="1" dirty="0">
                <a:solidFill>
                  <a:schemeClr val="tx1"/>
                </a:solidFill>
              </a:rPr>
              <a:t>(vi) to </a:t>
            </a:r>
            <a:r>
              <a:rPr lang="en-US" sz="1100" i="1" dirty="0" smtClean="0">
                <a:solidFill>
                  <a:schemeClr val="accent1">
                    <a:lumMod val="75000"/>
                  </a:schemeClr>
                </a:solidFill>
              </a:rPr>
              <a:t>protect and to promote Union citizenship rights </a:t>
            </a:r>
            <a:r>
              <a:rPr lang="en-US" sz="1100" i="1" dirty="0" smtClean="0">
                <a:solidFill>
                  <a:schemeClr val="tx1"/>
                </a:solidFill>
              </a:rPr>
              <a:t>and </a:t>
            </a:r>
            <a:r>
              <a:rPr lang="en-US" sz="1100" i="1" dirty="0">
                <a:solidFill>
                  <a:schemeClr val="tx1"/>
                </a:solidFill>
              </a:rPr>
              <a:t>the right to the protection of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personal data</a:t>
            </a:r>
            <a:endParaRPr lang="en-GB" sz="11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90326" y="2032532"/>
            <a:ext cx="2306056" cy="664200"/>
            <a:chOff x="231760" y="57727"/>
            <a:chExt cx="3074741" cy="885600"/>
          </a:xfrm>
          <a:solidFill>
            <a:schemeClr val="accent1">
              <a:lumMod val="5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231760" y="57727"/>
              <a:ext cx="3074741" cy="885600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90500" h="381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274991" y="100958"/>
              <a:ext cx="2988279" cy="79913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164" tIns="0" rIns="87164" bIns="0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>
                  <a:solidFill>
                    <a:schemeClr val="bg1"/>
                  </a:solidFill>
                </a:rPr>
                <a:t>Equality and Rights strand </a:t>
              </a:r>
              <a:endParaRPr lang="fr-BE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1169615" y="816249"/>
            <a:ext cx="6750844" cy="47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GB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2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1336764" y="910995"/>
            <a:ext cx="6750050" cy="47148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GB" sz="2000" dirty="0">
              <a:latin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36764" y="3048105"/>
            <a:ext cx="3016577" cy="2109087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9000" rtlCol="0" anchor="ctr"/>
          <a:lstStyle/>
          <a:p>
            <a:pPr lvl="0"/>
            <a:r>
              <a:rPr lang="en-GB" sz="1100" i="1" dirty="0">
                <a:solidFill>
                  <a:schemeClr val="tx1"/>
                </a:solidFill>
              </a:rPr>
              <a:t>supporting projects aimed at </a:t>
            </a:r>
            <a:r>
              <a:rPr lang="en-GB" sz="1100" i="1" dirty="0">
                <a:solidFill>
                  <a:schemeClr val="tx2"/>
                </a:solidFill>
              </a:rPr>
              <a:t>commemorating defining events in modern European history</a:t>
            </a:r>
            <a:r>
              <a:rPr lang="en-GB" sz="1100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sz="1100" i="1" dirty="0">
                <a:solidFill>
                  <a:schemeClr val="tx1"/>
                </a:solidFill>
              </a:rPr>
              <a:t>including the causes and consequences of authoritarian and totalitarian regimes, and at </a:t>
            </a:r>
            <a:r>
              <a:rPr lang="en-GB" sz="1100" i="1" dirty="0">
                <a:solidFill>
                  <a:schemeClr val="tx2"/>
                </a:solidFill>
              </a:rPr>
              <a:t>raising awareness among </a:t>
            </a:r>
            <a:r>
              <a:rPr lang="en-GB" sz="1100" dirty="0">
                <a:solidFill>
                  <a:schemeClr val="tx2"/>
                </a:solidFill>
              </a:rPr>
              <a:t>European citizens, </a:t>
            </a:r>
            <a:r>
              <a:rPr lang="en-GB" sz="1100" i="1" dirty="0">
                <a:solidFill>
                  <a:schemeClr val="tx2"/>
                </a:solidFill>
              </a:rPr>
              <a:t>of their common </a:t>
            </a:r>
            <a:r>
              <a:rPr lang="en-GB" sz="1100" dirty="0">
                <a:solidFill>
                  <a:schemeClr val="tx2"/>
                </a:solidFill>
              </a:rPr>
              <a:t>history, </a:t>
            </a:r>
            <a:r>
              <a:rPr lang="en-GB" sz="1100" i="1" dirty="0">
                <a:solidFill>
                  <a:schemeClr val="tx2"/>
                </a:solidFill>
              </a:rPr>
              <a:t>culture, cultural heritage</a:t>
            </a:r>
            <a:r>
              <a:rPr lang="en-GB" sz="1100" dirty="0">
                <a:solidFill>
                  <a:schemeClr val="tx2"/>
                </a:solidFill>
              </a:rPr>
              <a:t> </a:t>
            </a:r>
            <a:r>
              <a:rPr lang="en-GB" sz="1100" i="1" dirty="0">
                <a:solidFill>
                  <a:schemeClr val="tx1"/>
                </a:solidFill>
              </a:rPr>
              <a:t>and values, thereby enhancing their </a:t>
            </a:r>
            <a:r>
              <a:rPr lang="en-GB" sz="1100" dirty="0">
                <a:solidFill>
                  <a:schemeClr val="tx1"/>
                </a:solidFill>
              </a:rPr>
              <a:t>understanding of the Union, </a:t>
            </a:r>
            <a:r>
              <a:rPr lang="en-GB" sz="1100" i="1" dirty="0">
                <a:solidFill>
                  <a:schemeClr val="tx1"/>
                </a:solidFill>
              </a:rPr>
              <a:t>its origins, purpose, </a:t>
            </a:r>
            <a:r>
              <a:rPr lang="en-GB" sz="1100" dirty="0">
                <a:solidFill>
                  <a:schemeClr val="tx2"/>
                </a:solidFill>
              </a:rPr>
              <a:t>diversity</a:t>
            </a:r>
            <a:r>
              <a:rPr lang="en-GB" sz="1100" dirty="0">
                <a:solidFill>
                  <a:srgbClr val="002060"/>
                </a:solidFill>
              </a:rPr>
              <a:t> </a:t>
            </a:r>
            <a:r>
              <a:rPr lang="en-GB" sz="1100" i="1" dirty="0">
                <a:solidFill>
                  <a:schemeClr val="tx1"/>
                </a:solidFill>
              </a:rPr>
              <a:t>and achievements and of the importance of mutual understanding and tolerance</a:t>
            </a:r>
            <a:r>
              <a:rPr lang="hr-HR" sz="1100" i="1" dirty="0">
                <a:solidFill>
                  <a:schemeClr val="tx1"/>
                </a:solidFill>
              </a:rPr>
              <a:t>.</a:t>
            </a:r>
            <a:endParaRPr lang="en-GB" sz="1100" i="1" dirty="0">
              <a:solidFill>
                <a:schemeClr val="tx1"/>
              </a:solidFill>
            </a:endParaRPr>
          </a:p>
          <a:p>
            <a:pPr algn="ctr" defTabSz="342900"/>
            <a:endParaRPr lang="en-GB" sz="135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78552" y="2558913"/>
            <a:ext cx="0" cy="304071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578552" y="2862984"/>
            <a:ext cx="2484276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>
          <a:xfrm>
            <a:off x="5062828" y="2259118"/>
            <a:ext cx="3078342" cy="1066833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000" rtlCol="0" anchor="ctr"/>
          <a:lstStyle/>
          <a:p>
            <a:pPr lvl="0"/>
            <a:r>
              <a:rPr lang="en-GB" sz="1100" i="1" dirty="0" smtClean="0">
                <a:solidFill>
                  <a:schemeClr val="tx2"/>
                </a:solidFill>
              </a:rPr>
              <a:t>promoting citizens and representative associations’ participation</a:t>
            </a:r>
            <a:r>
              <a:rPr lang="en-GB" sz="1100" i="1" dirty="0" smtClean="0">
                <a:solidFill>
                  <a:schemeClr val="accent6"/>
                </a:solidFill>
              </a:rPr>
              <a:t> </a:t>
            </a:r>
            <a:r>
              <a:rPr lang="en-GB" sz="1100" i="1" dirty="0" smtClean="0">
                <a:solidFill>
                  <a:schemeClr val="tx1"/>
                </a:solidFill>
              </a:rPr>
              <a:t>in and contribution to </a:t>
            </a:r>
            <a:r>
              <a:rPr lang="en-GB" sz="1100" i="1" dirty="0" smtClean="0">
                <a:solidFill>
                  <a:schemeClr val="tx2"/>
                </a:solidFill>
              </a:rPr>
              <a:t>the democratic and civic life of the Union </a:t>
            </a:r>
            <a:r>
              <a:rPr lang="en-GB" sz="1100" i="1" dirty="0" smtClean="0">
                <a:solidFill>
                  <a:schemeClr val="tx1"/>
                </a:solidFill>
              </a:rPr>
              <a:t>by making known and</a:t>
            </a:r>
            <a:r>
              <a:rPr lang="en-GB" sz="1100" i="1" dirty="0" smtClean="0">
                <a:solidFill>
                  <a:schemeClr val="accent1">
                    <a:lumMod val="50000"/>
                  </a:schemeClr>
                </a:solidFill>
              </a:rPr>
              <a:t> publicly </a:t>
            </a:r>
            <a:r>
              <a:rPr lang="en-GB" sz="1100" i="1" dirty="0" smtClean="0">
                <a:solidFill>
                  <a:schemeClr val="accent1">
                    <a:lumMod val="75000"/>
                  </a:schemeClr>
                </a:solidFill>
              </a:rPr>
              <a:t>exchanging their views </a:t>
            </a:r>
            <a:r>
              <a:rPr lang="en-GB" sz="1100" i="1" dirty="0" smtClean="0">
                <a:solidFill>
                  <a:schemeClr val="tx1"/>
                </a:solidFill>
              </a:rPr>
              <a:t>in all areas on Union action</a:t>
            </a:r>
            <a:endParaRPr lang="en-GB" sz="1100" i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077645" y="3383180"/>
            <a:ext cx="3063525" cy="1197948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000" rtlCol="0" anchor="ctr"/>
          <a:lstStyle/>
          <a:p>
            <a:pPr lvl="0"/>
            <a:r>
              <a:rPr lang="en-GB" sz="1100" i="1" dirty="0">
                <a:solidFill>
                  <a:schemeClr val="tx2"/>
                </a:solidFill>
              </a:rPr>
              <a:t>promoting exchanges between citizens of different countries through town-twinning and networks of towns</a:t>
            </a:r>
            <a:r>
              <a:rPr lang="en-GB" sz="1100" i="1" dirty="0">
                <a:solidFill>
                  <a:schemeClr val="tx1"/>
                </a:solidFill>
              </a:rPr>
              <a:t>, so as to afford them practical experience of the wealth and diversity of the common heritage of the Union and to make them aware that these constitute the foundation for a common future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360750" y="3896237"/>
            <a:ext cx="702078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73478" y="2870123"/>
            <a:ext cx="0" cy="1026114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635928" y="1866685"/>
            <a:ext cx="2306056" cy="664200"/>
            <a:chOff x="231760" y="1140900"/>
            <a:chExt cx="3074741" cy="8856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231760" y="1140900"/>
              <a:ext cx="3074741" cy="885600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74991" y="1184131"/>
              <a:ext cx="2988279" cy="7991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164" tIns="0" rIns="87164" bIns="0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dirty="0">
                  <a:solidFill>
                    <a:schemeClr val="bg1"/>
                  </a:solidFill>
                </a:rPr>
                <a:t>Citizens' engagement and participation strand</a:t>
              </a:r>
              <a:endParaRPr lang="fr-BE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17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44155" y="3165914"/>
            <a:ext cx="2592289" cy="2106234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9000" rtlCol="0" anchor="ctr"/>
          <a:lstStyle/>
          <a:p>
            <a:pPr lvl="0"/>
            <a:r>
              <a:rPr lang="en-GB" sz="1100" dirty="0">
                <a:solidFill>
                  <a:schemeClr val="tx1"/>
                </a:solidFill>
              </a:rPr>
              <a:t>preventing and 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combating at all levels all forms of gender-based violence against women and girls and domestic violence,  </a:t>
            </a:r>
            <a:r>
              <a:rPr lang="en-GB" sz="1100" dirty="0">
                <a:solidFill>
                  <a:schemeClr val="tx1"/>
                </a:solidFill>
              </a:rPr>
              <a:t>also by promoting the standards laid down in the Council of Europe Convention on preventing and combating violence against women and domestic violence 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(The Istanbul Convention);</a:t>
            </a:r>
          </a:p>
          <a:p>
            <a:pPr algn="ctr" defTabSz="342900"/>
            <a:endParaRPr lang="en-GB" sz="11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300239" y="2591813"/>
            <a:ext cx="0" cy="304071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00239" y="2895884"/>
            <a:ext cx="2484276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>
          <a:xfrm>
            <a:off x="4784515" y="2179730"/>
            <a:ext cx="3078342" cy="1066833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000" rtlCol="0" anchor="ctr"/>
          <a:lstStyle/>
          <a:p>
            <a:pPr lvl="0"/>
            <a:r>
              <a:rPr lang="en-GB" sz="1100" dirty="0">
                <a:solidFill>
                  <a:schemeClr val="tx1"/>
                </a:solidFill>
              </a:rPr>
              <a:t>preventing and 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combating all forms of violence </a:t>
            </a:r>
            <a:r>
              <a:rPr lang="en-GB" sz="1100" dirty="0">
                <a:solidFill>
                  <a:schemeClr val="tx1"/>
                </a:solidFill>
              </a:rPr>
              <a:t>against children, young people, as well as violence against other groups at risk, such as LGBTI persons and persons with disabilities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838521" y="3412999"/>
            <a:ext cx="3048707" cy="1373096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27000" rtlCol="0" anchor="ctr"/>
          <a:lstStyle/>
          <a:p>
            <a:pPr lvl="0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supporting and protecting all direct and indirect victims of such violence, such as domestic violence </a:t>
            </a:r>
            <a:r>
              <a:rPr lang="en-GB" sz="1100" dirty="0">
                <a:solidFill>
                  <a:schemeClr val="tx1"/>
                </a:solidFill>
              </a:rPr>
              <a:t>exerted within the family or violence in intimate relationships, including </a:t>
            </a:r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children orphaned by domestic crimes</a:t>
            </a:r>
            <a:r>
              <a:rPr lang="en-GB" sz="1100" dirty="0">
                <a:solidFill>
                  <a:schemeClr val="tx1"/>
                </a:solidFill>
              </a:rPr>
              <a:t>, and supporting and ensuring the same level of protection throughout the Union for victims of gender-based violence.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136443" y="3921998"/>
            <a:ext cx="702078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60479" y="2895884"/>
            <a:ext cx="0" cy="1026114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1236321" y="1927613"/>
            <a:ext cx="2306056" cy="664200"/>
            <a:chOff x="231760" y="2254795"/>
            <a:chExt cx="3074741" cy="8856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8" name="Rounded Rectangle 17"/>
            <p:cNvSpPr/>
            <p:nvPr/>
          </p:nvSpPr>
          <p:spPr>
            <a:xfrm>
              <a:off x="231760" y="2254795"/>
              <a:ext cx="3074741" cy="885600"/>
            </a:xfrm>
            <a:prstGeom prst="roundRect">
              <a:avLst/>
            </a:pr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274991" y="2298026"/>
              <a:ext cx="2988279" cy="799138"/>
            </a:xfrm>
            <a:prstGeom prst="rect">
              <a:avLst/>
            </a:prstGeom>
            <a:solidFill>
              <a:schemeClr val="tx2">
                <a:lumMod val="75000"/>
                <a:alpha val="8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en-GB" sz="1400" b="1" dirty="0"/>
                <a:t>Daphne strand (combatting violence)</a:t>
              </a:r>
              <a:endParaRPr lang="fr-BE" sz="1400" b="1" dirty="0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242923" y="1000091"/>
            <a:ext cx="6750844" cy="47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Svrha: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Predstaviti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kriterije i postupak sufinanciranja projekata ugovorenih u okviru programa Europske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unije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i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inozemnih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altLang="sr-Latn-RS" sz="28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fondova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raspoloživih organizacijama civilnoga društva u Republici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Hrvatskoj</a:t>
            </a:r>
          </a:p>
          <a:p>
            <a:pPr algn="just">
              <a:buNone/>
            </a:pP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Temelj: </a:t>
            </a:r>
            <a:endParaRPr lang="hr-HR" altLang="sr-Latn-RS" sz="2800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altLang="sr-Latn-R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Č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lanak 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3. točka 8.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Uredbe o kriterijima za utvrđivanje korisnika i načinu raspodjele dijela prihoda od igara na sreću za 2021. godinu (</a:t>
            </a:r>
            <a:r>
              <a:rPr lang="hr-HR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Narodne novine, 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hr-BA" altLang="sr-Latn-RS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hr-BA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8</a:t>
            </a:r>
            <a:r>
              <a:rPr lang="hr-HR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/20</a:t>
            </a:r>
            <a:r>
              <a:rPr lang="en-US" altLang="sr-Latn-R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hr-HR" altLang="sr-Latn-RS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6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09982" y="2521814"/>
            <a:ext cx="3348372" cy="1814372"/>
          </a:xfrm>
          <a:prstGeom prst="round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9000" rtlCol="0" anchor="ctr"/>
          <a:lstStyle/>
          <a:p>
            <a:pPr defTabSz="342900"/>
            <a:r>
              <a:rPr lang="en-GB" sz="1100" dirty="0">
                <a:solidFill>
                  <a:schemeClr val="tx1"/>
                </a:solidFill>
              </a:rPr>
              <a:t>protecting, promoting and raising awareness on rights by providing financial support to </a:t>
            </a:r>
            <a:r>
              <a:rPr lang="en-GB" sz="1100" dirty="0">
                <a:solidFill>
                  <a:schemeClr val="tx2"/>
                </a:solidFill>
              </a:rPr>
              <a:t>civil society organisations active at local, regional and transnational level</a:t>
            </a:r>
            <a:r>
              <a:rPr lang="en-GB" sz="1100" dirty="0">
                <a:solidFill>
                  <a:schemeClr val="tx1"/>
                </a:solidFill>
              </a:rPr>
              <a:t> in promoting and cultivating these rights, thereby also strengthening the protection and promotion of </a:t>
            </a:r>
            <a:r>
              <a:rPr lang="en-GB" sz="1100" dirty="0">
                <a:solidFill>
                  <a:schemeClr val="tx2"/>
                </a:solidFill>
              </a:rPr>
              <a:t>Union values and the respect for the rule of law </a:t>
            </a:r>
            <a:r>
              <a:rPr lang="en-GB" sz="1100" dirty="0">
                <a:solidFill>
                  <a:schemeClr val="tx1"/>
                </a:solidFill>
              </a:rPr>
              <a:t>and contributing to the </a:t>
            </a:r>
            <a:r>
              <a:rPr lang="en-GB" sz="1100" dirty="0">
                <a:solidFill>
                  <a:schemeClr val="tx2"/>
                </a:solidFill>
              </a:rPr>
              <a:t>construction of a more democratic Union, democratic dialogue, transparency and good governance</a:t>
            </a:r>
            <a:r>
              <a:rPr lang="hr-HR" sz="1100" dirty="0">
                <a:solidFill>
                  <a:schemeClr val="tx1"/>
                </a:solidFill>
              </a:rPr>
              <a:t>.</a:t>
            </a:r>
            <a:endParaRPr lang="en-GB" sz="1100" dirty="0">
              <a:solidFill>
                <a:schemeClr val="tx1"/>
              </a:solidFill>
            </a:endParaRPr>
          </a:p>
          <a:p>
            <a:pPr algn="ctr" defTabSz="342900"/>
            <a:endParaRPr lang="en-GB" sz="135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195736" y="3124929"/>
            <a:ext cx="0" cy="304071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195736" y="3429000"/>
            <a:ext cx="2214246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ounded Rectangle 14"/>
          <p:cNvSpPr/>
          <p:nvPr/>
        </p:nvSpPr>
        <p:spPr>
          <a:xfrm>
            <a:off x="1042708" y="2430033"/>
            <a:ext cx="2306056" cy="664200"/>
          </a:xfrm>
          <a:prstGeom prst="roundRect">
            <a:avLst/>
          </a:prstGeom>
          <a:solidFill>
            <a:schemeClr val="accent1">
              <a:lumMod val="50000"/>
              <a:alpha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hr-HR" sz="1400" b="1" dirty="0"/>
              <a:t>Union </a:t>
            </a:r>
            <a:r>
              <a:rPr lang="hr-HR" sz="1400" b="1" dirty="0" err="1"/>
              <a:t>Values</a:t>
            </a:r>
            <a:r>
              <a:rPr lang="hr-HR" sz="1400" b="1" dirty="0"/>
              <a:t> </a:t>
            </a:r>
            <a:r>
              <a:rPr lang="hr-HR" sz="1400" b="1" dirty="0" smtClean="0"/>
              <a:t>Strand</a:t>
            </a:r>
            <a:endParaRPr lang="hr-HR" sz="1400" b="1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390326" y="992738"/>
            <a:ext cx="6750844" cy="470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8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Prihvatljive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okviru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Programa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podizanje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svijesti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promocija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širenje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informacija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poboljšanja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znanja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pravima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vrijednostima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politikama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unutar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područja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ciljeva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obuhvaćenih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Programom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uzajamno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učenje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kroz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razmjenu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dobrih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praksi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među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dionicima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poboljšanja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znanja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međusobnog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razumijevanja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analitičkog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praćenja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boljeg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razumijevanja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stanja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državama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članicama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razini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područjima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obuhvaćenim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Programom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kao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radi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poboljšanja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provedbe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zakona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politika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unutar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država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članica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poput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aktivnosti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koje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uključuju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primjer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prikupljanje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podataka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statistika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razvoj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zajedničkih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metodologija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prema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potrebi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pokazatelja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mjerila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studije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istraživanja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analize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ankete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procjene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procjena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utjecaja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;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razrada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objavljivanje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vodiča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izvještaja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obrazovnog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materijala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osposobljavanje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relevantnih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dionika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kako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bi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poboljšali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svoje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znanje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politikama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pravima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poljima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obuhvaćenim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Programom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razvoj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održavanje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alata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informacijske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komunikacijske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tehnologije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(ICT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</a:rPr>
              <a:t>podrška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organizacija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civilnog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</a:rPr>
              <a:t>društva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neprofitnih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dionika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aktivnih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područjima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Programa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kako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bi se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povećala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njihova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sposobnost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reagiranja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izazove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kako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bi se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svim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građanima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osigurao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odgovarajući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pristup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njihovim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uslugama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savjetovanjima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pripadajućim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1">
                    <a:lumMod val="75000"/>
                  </a:schemeClr>
                </a:solidFill>
              </a:rPr>
              <a:t>alatima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0131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Prvi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natječaji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se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očekuju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kasno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proljeće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Lipanj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2021.)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Sve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službene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informacije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bit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će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objavljene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stranicama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Izvršne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Agencije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za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obrazovanje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audiovizualnu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politiku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kulturu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EACEA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Svi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natječaji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će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biti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dostupni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preko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jedinstvene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platforme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za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prijavu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projektnih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prijedloga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Funding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&amp; tender opportunities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32</a:t>
            </a:fld>
            <a:endParaRPr lang="hr-HR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1196975" y="310969"/>
            <a:ext cx="6750050" cy="47148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Program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Unije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Građani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ravnopravnost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prava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vrijednosti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74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2" name="Picture 21" descr="kontakt tocka eu za gradan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3935"/>
            <a:ext cx="993929" cy="94323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267572"/>
            <a:ext cx="2081463" cy="71596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6833" y="3427277"/>
            <a:ext cx="81333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</a:rPr>
              <a:t>Ured za udruge Vlade RH</a:t>
            </a:r>
            <a:endParaRPr lang="hr-H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Nacionalna kontakt točka programa Europa za građane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2014-2020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</a:rPr>
              <a:t>Željka Markulin</a:t>
            </a:r>
          </a:p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Web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site: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www.europazagradane.hr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</a:t>
            </a:r>
          </a:p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E-mail: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7"/>
              </a:rPr>
              <a:t>europazagradane@udruge.vlada.hr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4170" y="2349126"/>
            <a:ext cx="8638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smtClean="0">
                <a:solidFill>
                  <a:schemeClr val="accent1">
                    <a:lumMod val="75000"/>
                  </a:schemeClr>
                </a:solidFill>
              </a:rPr>
              <a:t>Hvala na pažnji!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976" y="297582"/>
            <a:ext cx="2222869" cy="65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73415"/>
            <a:ext cx="8229600" cy="53527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170" name="2547619d-8deb-4dbe-9459-54627fdca43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9" y="-104624"/>
            <a:ext cx="9478963" cy="710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2905779"/>
            <a:ext cx="82809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sym typeface="Wingdings 2" pitchFamily="18" charset="2"/>
              </a:rPr>
              <a:t></a:t>
            </a:r>
            <a:r>
              <a:rPr lang="hr-HR" altLang="sr-Latn-RS" sz="4400" dirty="0" smtClean="0">
                <a:solidFill>
                  <a:schemeClr val="bg1"/>
                </a:solidFill>
                <a:sym typeface="Wingdings" pitchFamily="2" charset="2"/>
              </a:rPr>
              <a:t></a:t>
            </a:r>
          </a:p>
          <a:p>
            <a:pPr algn="ctr"/>
            <a:r>
              <a:rPr lang="hr-HR" altLang="sr-Latn-RS" sz="4400" dirty="0" smtClean="0">
                <a:solidFill>
                  <a:schemeClr val="bg1"/>
                </a:solidFill>
                <a:latin typeface="Calibri" pitchFamily="34" charset="0"/>
              </a:rPr>
              <a:t>  Komentari</a:t>
            </a:r>
            <a:r>
              <a:rPr lang="hr-HR" altLang="sr-Latn-RS" sz="4400" dirty="0">
                <a:solidFill>
                  <a:schemeClr val="bg1"/>
                </a:solidFill>
                <a:latin typeface="Calibri" pitchFamily="34" charset="0"/>
              </a:rPr>
              <a:t>, pitanja, prijedlozi?!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89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166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r-HR" altLang="sr-Latn-RS" sz="35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altLang="sr-Latn-RS" sz="35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prijavitelji:</a:t>
            </a:r>
            <a:endParaRPr lang="hr-HR" altLang="sr-Latn-RS" sz="35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civilnoga društva s pravnim statusom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djeluju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a imaju ulogu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koji se 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cijelosti ili djelomično provodi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RH;</a:t>
            </a:r>
          </a:p>
          <a:p>
            <a:pPr marL="0" indent="0" algn="just">
              <a:buNone/>
            </a:pP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	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ostale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organizacije civilnoga društva </a:t>
            </a:r>
            <a:r>
              <a:rPr lang="hr-HR" sz="2400" b="1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(zaklade, sindikati, udruge poslodavaca, privatne neprofitne </a:t>
            </a:r>
            <a:r>
              <a:rPr lang="hr-HR" sz="24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ustanove, zadruge upisane u Registar neprofitnih organizacija</a:t>
            </a:r>
            <a:r>
              <a:rPr lang="hr-H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koje su registrirane i djeluju u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RH,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imaju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ulogu 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nositelja ili partnera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projektu koji se u cijelosti ili djelomično provodi u RH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hr-H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 čemu sufinanciranje tih projekata može ovisiti o raspoloživosti </a:t>
            </a:r>
            <a:r>
              <a:rPr lang="hr-H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sredstava. </a:t>
            </a:r>
            <a:endParaRPr lang="hr-H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39552" y="188640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hr-HR" sz="3200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8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416224" y="620688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projekti: </a:t>
            </a:r>
          </a:p>
          <a:p>
            <a:pPr algn="ctr">
              <a:defRPr/>
            </a:pP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potpisivanje ugovora s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Ugovornim tijelom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preduvjet početka provedbe projektnih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koji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a.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2020. godine, ukoliko se aktivnosti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dijelom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provode tijekom 2021.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2021. godini;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endParaRPr lang="hr-HR" sz="28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b.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2021. 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542925" lvl="1" indent="-361950">
              <a:buFontTx/>
              <a:buNone/>
              <a:defRPr/>
            </a:pPr>
            <a:endParaRPr lang="hr-H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49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375445" y="476672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Prihvatljivi 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projekti: </a:t>
            </a:r>
          </a:p>
          <a:p>
            <a:pPr algn="ctr">
              <a:defRPr/>
            </a:pPr>
            <a:endParaRPr lang="hr-HR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2. Projekti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koje je </a:t>
            </a:r>
            <a:r>
              <a:rPr lang="hr-HR" sz="2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službena objava rezultata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(a ne potpisivanje ugovora) od strane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Ugovornog tijela preduvjet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početka provedbe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aktivnosti, a za koje su </a:t>
            </a:r>
            <a:r>
              <a:rPr lang="hr-HR" sz="2800" b="1" u="sng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rezultati službeno objavljeni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</a:t>
            </a: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2020.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godine, ukoliko se aktivnosti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većim dijelom provode tijekom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2021.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ili </a:t>
            </a:r>
          </a:p>
          <a:p>
            <a:pPr marL="180975" algn="just">
              <a:defRPr/>
            </a:pP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- provode najmanje tijekom 6 mjeseci u 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2021. 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godini;</a:t>
            </a:r>
          </a:p>
          <a:p>
            <a:pPr marL="180975" algn="just">
              <a:defRPr/>
            </a:pP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80975" algn="just">
              <a:defRPr/>
            </a:pP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</a:t>
            </a:r>
            <a:r>
              <a:rPr lang="hr-HR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tijekom </a:t>
            </a:r>
            <a:r>
              <a:rPr lang="hr-H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2021. 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godine</a:t>
            </a: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hr-HR" sz="2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66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7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51357"/>
              </p:ext>
            </p:extLst>
          </p:nvPr>
        </p:nvGraphicFramePr>
        <p:xfrm>
          <a:off x="0" y="0"/>
          <a:ext cx="9144000" cy="626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3184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Naziv 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Postotak obveznog sufinanciranja korisnika koji se može odobriti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2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Operativni program Učinkoviti ljudski potencijali 2014.-2020.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Europska teritorijalna suradnja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BA" sz="1500" b="0" kern="120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 raspisan od Veleposlanstva Republike Francuske u RH: „Jačanje francusko-hrvatskih partnerstava među organizacijama civilnog društva“</a:t>
                      </a:r>
                      <a:endParaRPr lang="hr-HR" sz="1500" b="0" kern="120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70%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err="1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Erasmus</a:t>
                      </a: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+: Sport (za projekte s detaljno raspisanim proračunom)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Operativni program Konkurentnost i kohezija 2014.-2020.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Obzor 2020.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Europske unije za zapošljavanje i socijalne inovacije –EaSI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38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Drugi programi aktivnosti Zajednice u području zdravstva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5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8</a:t>
            </a:fld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549275"/>
            <a:ext cx="8229600" cy="55768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altLang="sr-Latn-RS" dirty="0">
              <a:latin typeface="Calibri" pitchFamily="34" charset="0"/>
            </a:endParaRPr>
          </a:p>
          <a:p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03172"/>
              </p:ext>
            </p:extLst>
          </p:nvPr>
        </p:nvGraphicFramePr>
        <p:xfrm>
          <a:off x="0" y="0"/>
          <a:ext cx="9144000" cy="620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0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65801">
                <a:tc>
                  <a:txBody>
                    <a:bodyPr/>
                    <a:lstStyle/>
                    <a:p>
                      <a:r>
                        <a:rPr lang="hr-HR" dirty="0" smtClean="0"/>
                        <a:t>Naziv programa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Postotak obveznog sufinanciranja korisnika koji se može odobriti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5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„Zdravlje za rast” - Treći višegodišnji program EU u području zdravstva</a:t>
                      </a: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 smtClean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Europski instrument za demokraciju i ljudska prava (EIDHR)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2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Višekorisnička IPA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Kreativna Europa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Life 2014.-2020.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Program o pravima, jednakosti i građanstvu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08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Financijski mehanizam EGP i Kraljevine Norveške 2014.-2021.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72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i Službe Europske komisije, odnosno njihove agencije, a koji nisu prethodno specificirani u ovoj tablici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4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natječaji koje raspisuju pojedine Opće uprave Europskog parlamenta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b="0" kern="1200" dirty="0">
                          <a:solidFill>
                            <a:schemeClr val="tx1"/>
                          </a:solidFill>
                          <a:effectLst/>
                          <a:latin typeface="Calibri "/>
                          <a:ea typeface="+mn-ea"/>
                          <a:cs typeface="+mn-cs"/>
                        </a:rPr>
                        <a:t>do 40%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5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500" b="0" kern="1200" dirty="0">
                        <a:solidFill>
                          <a:schemeClr val="tx1"/>
                        </a:solidFill>
                        <a:effectLst/>
                        <a:latin typeface="Calibri 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2142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Prijavu sa svim prilozima potrebno je poslati </a:t>
            </a:r>
            <a:r>
              <a:rPr lang="hr-HR" altLang="sr-Latn-RS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elektroničkim putem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na e-mail adresu: </a:t>
            </a:r>
            <a:r>
              <a:rPr lang="hr-HR" altLang="sr-Latn-RS" sz="30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sufinanciranje@udruge.vlada.hr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a popunjeni i potpisani obrazac prijave u papirnatom obliku, zajedno sa </a:t>
            </a:r>
            <a:r>
              <a:rPr lang="hr-HR" altLang="sr-Latn-RS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cjelokupnom dokumentacijom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hr-HR" altLang="sr-Latn-RS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elektroničkom obliku na elektroničkom mediju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pohranu podataka </a:t>
            </a:r>
            <a:r>
              <a:rPr lang="hr-HR" altLang="sr-Latn-RS" sz="3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 adresu Ureda za </a:t>
            </a:r>
            <a:r>
              <a:rPr lang="hr-HR" altLang="sr-Latn-RS" sz="3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udruge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Sastanak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Povjerenstva za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procjenu prihvatljivosti Prijava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za sufinanciranje i dostava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mišljenja ravnateljici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Ureda za udruge 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Ravnateljica Ureda za udruge donosi Odluku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 sufinanciranju u roku od 60 dana nakon zaprimanja prijave za sufinanciranje (prema datumu urudžbiranja prijave u papirnatom obliku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Potpisivanje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 najkasnije 30 dana od dana donošenja Odluke o sufinanciranju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Isplata sredstava: 45 dana nakon potpisivanja Ugovora o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sufinanciranju, odnosno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odmah nakon što odobreni iznos bude dostupan na proračunskoj stavci Ureda za udruge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U </a:t>
            </a:r>
            <a:r>
              <a:rPr lang="hr-HR" altLang="sr-Latn-RS" sz="3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slučaju neizvršenja obveza prema ugovaratelju: povrat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sredstava</a:t>
            </a:r>
          </a:p>
          <a:p>
            <a:pPr algn="just"/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Kontakt: </a:t>
            </a:r>
            <a:r>
              <a:rPr lang="hr-HR" altLang="sr-Latn-RS" sz="3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hlinkClick r:id="rId4"/>
              </a:rPr>
              <a:t>sufinanciranje@udruge.vlada.hr</a:t>
            </a:r>
            <a:endParaRPr lang="hr-HR" altLang="sr-Latn-RS" sz="3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529673" y="163293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sr-Latn-RS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Postupak prijave</a:t>
            </a:r>
            <a:endParaRPr lang="hr-HR" sz="32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4ED-574E-4D7C-854E-7FA4757C5710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87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4012</TotalTime>
  <Words>3356</Words>
  <Application>Microsoft Office PowerPoint</Application>
  <PresentationFormat>On-screen Show (4:3)</PresentationFormat>
  <Paragraphs>339</Paragraphs>
  <Slides>34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</vt:lpstr>
      <vt:lpstr>Wingdings</vt:lpstr>
      <vt:lpstr>Wingdings 2</vt:lpstr>
      <vt:lpstr>Office Theme</vt:lpstr>
      <vt:lpstr>Planirani ESF natječaji iz djelokruga Ureda za udruge ________________________</vt:lpstr>
      <vt:lpstr>NACRT PRAVILA ZA SUFINANCIRANJE projekata organizacija civilnoga društva ugovorenih u okviru programa EU i inozemnih fondova za 2021. godinu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Komunikacijska podrška društveno korisnim programima udruga ____________</vt:lpstr>
      <vt:lpstr>PowerPoint Presentation</vt:lpstr>
      <vt:lpstr>PowerPoint Presentation</vt:lpstr>
      <vt:lpstr>Pregled ESF natječaja Ureda za udruge planiranih u 2021. godini ________________________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Građani, ravnopravnost, prava i vrijednosti 2021.-2027. ________________________</vt:lpstr>
      <vt:lpstr>2021 -2027 – Program Unije Građani, ravnopravnost, prava i vrijednosti</vt:lpstr>
      <vt:lpstr>PowerPoint Presentation</vt:lpstr>
      <vt:lpstr>Program Unije Građani, ravnopravnost, prava i vrijednosti</vt:lpstr>
      <vt:lpstr>PowerPoint Presentation</vt:lpstr>
      <vt:lpstr>PowerPoint Presentation</vt:lpstr>
      <vt:lpstr>Prihvatljive aktivnosti u okviru Programa</vt:lpstr>
      <vt:lpstr>Program Unije Građani, ravnopravnost, prava i vrijednosti</vt:lpstr>
      <vt:lpstr>PowerPoint Presentation</vt:lpstr>
      <vt:lpstr>PowerPoint Presentation</vt:lpstr>
    </vt:vector>
  </TitlesOfParts>
  <Company>UZUVRH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Lendic Kasalo</dc:creator>
  <cp:lastModifiedBy>Stela Fiser Markovic</cp:lastModifiedBy>
  <cp:revision>276</cp:revision>
  <cp:lastPrinted>2018-02-21T13:44:57Z</cp:lastPrinted>
  <dcterms:created xsi:type="dcterms:W3CDTF">2014-01-30T10:45:20Z</dcterms:created>
  <dcterms:modified xsi:type="dcterms:W3CDTF">2021-03-11T14:36:04Z</dcterms:modified>
</cp:coreProperties>
</file>